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49BF-AFC7-BE47-A719-7BB510725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B92D9B-490B-C04E-B26D-2ABC5749DC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092C6-5F28-0940-9327-D6643EAEA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B9424-9968-E84E-95EE-8C6C32B6C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097C5-B10D-454A-BF3E-EDCB08DBE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935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3F4AC-B3AF-BC4D-99AC-2AEED0EB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A4233-560A-B745-9109-55A7FAA62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A1BAA-93E9-4B47-B675-8E45736A4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2A58B-98A3-734D-B85E-880F470A6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AFB67-0EEC-6545-A509-4488490DE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60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FD9F7D-020B-664B-8D12-A5DC63D4B7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366011-E1DA-0148-ACA9-4D43F4F3F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9D71E-50FC-A347-A4A2-383BDF25A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8F9DF-1821-EF40-8D13-335855104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B1E6A-7A20-B241-A6EA-56B5A8958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46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423F4-E12E-314A-B5F2-6A49B7CE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9D802-B4DF-7D4E-ABD9-DDFB7545A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9859B-CD21-3A4A-AF78-0AC499D54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CEBCB-D29C-8246-9312-11A8282A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C1E7C-EECA-F74C-9D8F-FE99D0FE5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41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A6E94-F30C-3D41-B989-7DA602483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14798-5FBB-1F43-B65A-C1229756D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2895C-EACB-1846-8C02-ABFF4889A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3F96B-2056-D94F-8BF1-CA2B6C42E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B8611B-31CF-934D-985B-B1EC651E3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567A4-86AC-E145-B438-3D99AAB81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9CD93-A827-294C-AD28-D3F1973527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D0F34-54C0-D54F-BA7F-046C0BE48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685CF4-6DA4-4B4D-8EBC-578FE076A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C15AD-A675-FE40-9F32-7B3CB12CA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2985B4-7C9E-404A-A3E0-7CAFEA00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10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A157B-C5AF-604D-8726-80F72BE15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CD382-34C5-AB4F-89E9-DEA92358A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B3C58A-AE2E-054F-95AD-5C97DDC76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F7B632-741A-7F40-BE7F-C75AC5C1A1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576149-074C-5248-9AC3-3DC60409A2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204849-17AA-3649-B952-09282C6F5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02BFC7-1CE6-3E48-AF51-D2BC46FC4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332CF7-436B-3C45-9418-AAD40C4F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23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498A2-6419-7D49-846B-140D813E3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A5BAA0-E0C5-4747-BDF7-A94CDF8A5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5A4C63-AAD5-C74D-B2C5-01FBB71D4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F8919-8F3F-394A-BF03-1863F2D44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31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425260-92CE-3541-931D-4461CCE8C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B3583-8C83-A94F-8070-2B9767447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F9053F-350E-F040-9890-4A537331D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411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7C62A-E8AF-6241-B7DE-EF554E021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E8FC3-B15E-484E-A791-2C78FB5B5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361C3-A126-6A4C-9F5D-7F8A2ADDC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38414-478E-B64B-9DDC-81116533A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E9B2E-541C-8F46-8EA3-DF0C1ED49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CEACD-6ABF-AE4F-BB3A-E6C467510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97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2F9C1-A64E-2149-9A51-8CFBCE683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23DFC9-0150-2A4A-9F5F-A5D5536826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E6B090-DEBA-A04F-9A97-0306C8D63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800310-B8BC-A44A-BA58-A7938A00D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56A67-7A25-4644-8818-3C8A13139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70C51-325B-5C4F-A092-3ECBFDA20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4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0138FD-466A-5146-AC4A-ED6C5D48C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C0B27-375B-E44E-BC4C-297E59483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64B9C-2F85-684E-AE8F-56AD84BCC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1B00F-58E4-854D-850B-5A48924FEB7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D9CAD-0A78-304C-B730-6B08435C3B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8CED7-8E7B-E24A-B474-EFEFC9C896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BA658-C79E-9E49-9790-41476D30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97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235FC-5F30-8A4E-BB5F-662B521CE7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Defining Affordability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9F0621-F9DF-4A49-9A8E-7F692552F9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Will Doyle</a:t>
            </a:r>
          </a:p>
          <a:p>
            <a:r>
              <a:rPr lang="en-US" dirty="0"/>
              <a:t>4/17/2019</a:t>
            </a:r>
          </a:p>
        </p:txBody>
      </p:sp>
    </p:spTree>
    <p:extLst>
      <p:ext uri="{BB962C8B-B14F-4D97-AF65-F5344CB8AC3E}">
        <p14:creationId xmlns:p14="http://schemas.microsoft.com/office/powerpoint/2010/main" val="2591765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D84AC-D593-914B-ABBC-B806AC918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F59FF-3A71-F543-8008-39D4F3F99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</a:t>
            </a:r>
            <a:r>
              <a:rPr lang="en-US" i="1" dirty="0"/>
              <a:t>would </a:t>
            </a:r>
            <a:r>
              <a:rPr lang="en-US" dirty="0"/>
              <a:t> a student have to pay (tuition and required fees less all grant aid) to attend a given college in the state, based on her family income? 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/>
              <a:t>More affordable states: percent of family income required to attend colleges where most people go is lower.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Less affordable states: percent of family income required to attend colleges where most people go is higher.</a:t>
            </a:r>
          </a:p>
        </p:txBody>
      </p:sp>
    </p:spTree>
    <p:extLst>
      <p:ext uri="{BB962C8B-B14F-4D97-AF65-F5344CB8AC3E}">
        <p14:creationId xmlns:p14="http://schemas.microsoft.com/office/powerpoint/2010/main" val="2660720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DD2E1-22B9-D441-9B06-5BEC8D844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possible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87146-4FE5-1F40-BFDE-2BFEB288F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Return on Investment:  Price as a percent of future income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Unmet need:  Cost of Attendance Less grants and Expected Family Contribution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Sticker Price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565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0" y="-170605"/>
            <a:ext cx="9144000" cy="1143000"/>
          </a:xfrm>
        </p:spPr>
        <p:txBody>
          <a:bodyPr>
            <a:noAutofit/>
          </a:bodyPr>
          <a:lstStyle/>
          <a:p>
            <a:pPr algn="l"/>
            <a:r>
              <a:rPr lang="en-US" sz="2400" dirty="0"/>
              <a:t>Percent of Income Required to Pay for Education Expenses in States with a High Concentration of Families Making Less than $30,000</a:t>
            </a:r>
          </a:p>
        </p:txBody>
      </p:sp>
      <p:pic>
        <p:nvPicPr>
          <p:cNvPr id="5" name="Picture 4" descr="figure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72396"/>
            <a:ext cx="8408006" cy="5885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143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981" y="144765"/>
            <a:ext cx="9452468" cy="1143000"/>
          </a:xfrm>
        </p:spPr>
        <p:txBody>
          <a:bodyPr>
            <a:noAutofit/>
          </a:bodyPr>
          <a:lstStyle/>
          <a:p>
            <a:r>
              <a:rPr lang="en-US" sz="2000" dirty="0"/>
              <a:t>Percent of Income Required to Pay for College Expenses at Public Two-Year Colleges in</a:t>
            </a:r>
            <a:br>
              <a:rPr lang="en-US" sz="2000" dirty="0"/>
            </a:br>
            <a:r>
              <a:rPr lang="en-US" sz="2000" dirty="0"/>
              <a:t>States Where More than 40% of Students Enroll in These Institutions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3" name="Picture 2" descr="figure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645" y="952147"/>
            <a:ext cx="8110361" cy="567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854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422981" y="0"/>
            <a:ext cx="9452468" cy="1143000"/>
          </a:xfrm>
        </p:spPr>
        <p:txBody>
          <a:bodyPr>
            <a:noAutofit/>
          </a:bodyPr>
          <a:lstStyle/>
          <a:p>
            <a:r>
              <a:rPr lang="en-US" sz="2200" dirty="0"/>
              <a:t>Percent of Income Required to Pay for College Expenses at Public Four-Year </a:t>
            </a:r>
            <a:r>
              <a:rPr lang="en-US" sz="2200" dirty="0" err="1"/>
              <a:t>Nondoctoral</a:t>
            </a:r>
            <a:r>
              <a:rPr lang="en-US" sz="2200" dirty="0"/>
              <a:t> Institutions in States Where More Than 25% of Students Enroll in These Institutions</a:t>
            </a:r>
          </a:p>
        </p:txBody>
      </p:sp>
      <p:pic>
        <p:nvPicPr>
          <p:cNvPr id="4" name="Picture 3" descr="figure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038" y="1082345"/>
            <a:ext cx="8355693" cy="584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35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1438" y="58184"/>
            <a:ext cx="8229600" cy="1143000"/>
          </a:xfrm>
        </p:spPr>
        <p:txBody>
          <a:bodyPr>
            <a:normAutofit/>
          </a:bodyPr>
          <a:lstStyle/>
          <a:p>
            <a:r>
              <a:rPr lang="en-US" sz="2400" dirty="0"/>
              <a:t> Percent of Income Required to Pay for College Expenses at Public Four-Year Research Institutions in States Where More Than 30% of Students Enroll in These Institutions</a:t>
            </a:r>
          </a:p>
        </p:txBody>
      </p:sp>
      <p:pic>
        <p:nvPicPr>
          <p:cNvPr id="3" name="Picture 2" descr="figure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645" y="1150441"/>
            <a:ext cx="8153655" cy="570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522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196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Defining Affordability</vt:lpstr>
      <vt:lpstr>Our Definition</vt:lpstr>
      <vt:lpstr>Other possible definitions</vt:lpstr>
      <vt:lpstr>Percent of Income Required to Pay for Education Expenses in States with a High Concentration of Families Making Less than $30,000</vt:lpstr>
      <vt:lpstr>Percent of Income Required to Pay for College Expenses at Public Two-Year Colleges in States Where More than 40% of Students Enroll in These Institutions </vt:lpstr>
      <vt:lpstr>Percent of Income Required to Pay for College Expenses at Public Four-Year Nondoctoral Institutions in States Where More Than 25% of Students Enroll in These Institutions</vt:lpstr>
      <vt:lpstr> Percent of Income Required to Pay for College Expenses at Public Four-Year Research Institutions in States Where More Than 30% of Students Enroll in These Institutions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2019-04-17T12:26:39Z</dcterms:created>
  <dcterms:modified xsi:type="dcterms:W3CDTF">2019-04-17T13:05:43Z</dcterms:modified>
</cp:coreProperties>
</file>

<file path=docProps/thumbnail.jpeg>
</file>